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38" d="100"/>
          <a:sy n="38" d="100"/>
        </p:scale>
        <p:origin x="42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5/15/2019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5/15/2019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it-IT" smtClean="0"/>
              <a:t>Fare clic per modificare lo stile del titolo</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5/15/2019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5/15/2019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it-IT" smtClean="0"/>
              <a:t>Fare clic per modificare lo stile del titolo</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48A87A34-81AB-432B-8DAE-1953F412C126}" type="datetimeFigureOut">
              <a:rPr lang="en-US" dirty="0"/>
              <a:t>5/15/2019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it-IT" smtClean="0"/>
              <a:t>Fare clic per modificare lo stile del titolo</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48A87A34-81AB-432B-8DAE-1953F412C126}" type="datetimeFigureOut">
              <a:rPr lang="en-US" dirty="0"/>
              <a:t>5/15/2019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it-IT" smtClean="0"/>
              <a:t>Fare clic per modificare lo stile del titolo</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8A87A34-81AB-432B-8DAE-1953F412C126}" type="datetimeFigureOut">
              <a:rPr lang="en-US" dirty="0"/>
              <a:t>5/15/2019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it-IT" smtClean="0"/>
              <a:t>Fare clic per modificare lo stile del titolo</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2" name="Content Placeholder 3"/>
          <p:cNvSpPr>
            <a:spLocks noGrp="1"/>
          </p:cNvSpPr>
          <p:nvPr>
            <p:ph sz="quarter" idx="13"/>
          </p:nvPr>
        </p:nvSpPr>
        <p:spPr>
          <a:xfrm>
            <a:off x="913774" y="3051012"/>
            <a:ext cx="5106027" cy="2740187"/>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3" name="Content Placeholder 5"/>
          <p:cNvSpPr>
            <a:spLocks noGrp="1"/>
          </p:cNvSpPr>
          <p:nvPr>
            <p:ph sz="quarter" idx="14"/>
          </p:nvPr>
        </p:nvSpPr>
        <p:spPr>
          <a:xfrm>
            <a:off x="6172200" y="3051012"/>
            <a:ext cx="5105401" cy="2740187"/>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5/15/2019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it-IT" smtClean="0"/>
              <a:t>Fare clic per modificare lo stile del titolo</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5/15/2019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5/15/2019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5/15/2019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n.wikipedia.org/wiki/Ignacio_Matte_Blanco"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edge.org/documents/archive/edge52.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en-US" dirty="0"/>
              <a:t>After all, is not that complex</a:t>
            </a:r>
            <a:r>
              <a:rPr lang="en-US" dirty="0" smtClean="0"/>
              <a:t>.</a:t>
            </a:r>
            <a:endParaRPr lang="it-IT" dirty="0"/>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3580343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t>After all, is not that complex.</a:t>
            </a:r>
            <a:r>
              <a:rPr lang="it-IT" dirty="0"/>
              <a:t/>
            </a:r>
            <a:br>
              <a:rPr lang="it-IT" dirty="0"/>
            </a:br>
            <a:endParaRPr lang="it-IT" dirty="0"/>
          </a:p>
        </p:txBody>
      </p:sp>
      <p:sp>
        <p:nvSpPr>
          <p:cNvPr id="3" name="Segnaposto contenuto 2"/>
          <p:cNvSpPr>
            <a:spLocks noGrp="1"/>
          </p:cNvSpPr>
          <p:nvPr>
            <p:ph sz="quarter" idx="13"/>
          </p:nvPr>
        </p:nvSpPr>
        <p:spPr/>
        <p:txBody>
          <a:bodyPr>
            <a:normAutofit/>
          </a:bodyPr>
          <a:lstStyle/>
          <a:p>
            <a:r>
              <a:rPr lang="en-US" sz="2800" dirty="0" smtClean="0"/>
              <a:t>First</a:t>
            </a:r>
            <a:r>
              <a:rPr lang="en-US" sz="2800" dirty="0"/>
              <a:t>, I introduce a 'mental organ', the Metaphorical Device (do you </a:t>
            </a:r>
            <a:r>
              <a:rPr lang="en-US" sz="2800" dirty="0" err="1"/>
              <a:t>remeber</a:t>
            </a:r>
            <a:r>
              <a:rPr lang="en-US" sz="2800" dirty="0"/>
              <a:t> the </a:t>
            </a:r>
            <a:r>
              <a:rPr lang="en-US" sz="2800" dirty="0" err="1"/>
              <a:t>The</a:t>
            </a:r>
            <a:r>
              <a:rPr lang="en-US" sz="2800" dirty="0"/>
              <a:t> Language Acquisition Device (LAD) by Noam </a:t>
            </a:r>
            <a:r>
              <a:rPr lang="en-US" sz="2800" dirty="0" err="1"/>
              <a:t>ChomskY</a:t>
            </a:r>
            <a:r>
              <a:rPr lang="en-US" sz="2800" dirty="0"/>
              <a:t>?). We have both theoretical and practical ways to study the Metaphorical Device maturation in infancy, and its decline in some specific forms of Dementia (with the use of fMRI).</a:t>
            </a:r>
            <a:endParaRPr lang="it-IT" sz="2800" dirty="0"/>
          </a:p>
          <a:p>
            <a:endParaRPr lang="it-IT" sz="2800" dirty="0"/>
          </a:p>
        </p:txBody>
      </p:sp>
    </p:spTree>
    <p:extLst>
      <p:ext uri="{BB962C8B-B14F-4D97-AF65-F5344CB8AC3E}">
        <p14:creationId xmlns:p14="http://schemas.microsoft.com/office/powerpoint/2010/main" val="2218048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3"/>
          </p:nvPr>
        </p:nvSpPr>
        <p:spPr/>
        <p:txBody>
          <a:bodyPr>
            <a:normAutofit/>
          </a:bodyPr>
          <a:lstStyle/>
          <a:p>
            <a:r>
              <a:rPr lang="en-US" sz="2800" dirty="0"/>
              <a:t>Then I build on the foundation of Matte Blanco </a:t>
            </a:r>
            <a:r>
              <a:rPr lang="en-US" sz="2800" dirty="0" err="1"/>
              <a:t>bilogic</a:t>
            </a:r>
            <a:r>
              <a:rPr lang="en-US" sz="2800" dirty="0"/>
              <a:t> (</a:t>
            </a:r>
            <a:r>
              <a:rPr lang="en-US" sz="2800" dirty="0">
                <a:hlinkClick r:id="rId2"/>
              </a:rPr>
              <a:t>https://en.wikipedia.org/wiki/Ignacio_Matte_Blanco</a:t>
            </a:r>
            <a:r>
              <a:rPr lang="en-US" sz="2800" dirty="0"/>
              <a:t>).</a:t>
            </a:r>
            <a:endParaRPr lang="it-IT" sz="2800" dirty="0"/>
          </a:p>
          <a:p>
            <a:r>
              <a:rPr lang="en-US" sz="2800" dirty="0"/>
              <a:t>In my proposal, verbal and nonverbal metaphors undergone both to conscious AND unconscious cognitive processing (i.e. metaphors are '</a:t>
            </a:r>
            <a:r>
              <a:rPr lang="en-US" sz="2800" dirty="0" err="1"/>
              <a:t>simmetrized</a:t>
            </a:r>
            <a:r>
              <a:rPr lang="en-US" sz="2800" dirty="0"/>
              <a:t>' and 'generalized</a:t>
            </a:r>
            <a:r>
              <a:rPr lang="en-US" sz="2800" dirty="0" smtClean="0"/>
              <a:t>').</a:t>
            </a:r>
            <a:endParaRPr lang="it-IT" sz="2800" dirty="0"/>
          </a:p>
        </p:txBody>
      </p:sp>
    </p:spTree>
    <p:extLst>
      <p:ext uri="{BB962C8B-B14F-4D97-AF65-F5344CB8AC3E}">
        <p14:creationId xmlns:p14="http://schemas.microsoft.com/office/powerpoint/2010/main" val="4084300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3"/>
          </p:nvPr>
        </p:nvSpPr>
        <p:spPr/>
        <p:txBody>
          <a:bodyPr>
            <a:normAutofit/>
          </a:bodyPr>
          <a:lstStyle/>
          <a:p>
            <a:r>
              <a:rPr lang="en-US" sz="3600" dirty="0"/>
              <a:t>Verbal and nonverbal metaphors are the quintessence of homo sapiens' proper and unique  </a:t>
            </a:r>
            <a:r>
              <a:rPr lang="en-US" sz="3600" dirty="0" err="1"/>
              <a:t>infomational</a:t>
            </a:r>
            <a:r>
              <a:rPr lang="en-US" sz="3600" dirty="0"/>
              <a:t> patterns, both in individual and in groups-organizations.</a:t>
            </a:r>
            <a:endParaRPr lang="it-IT" sz="3600" dirty="0"/>
          </a:p>
          <a:p>
            <a:pPr marL="0" indent="0">
              <a:buNone/>
            </a:pPr>
            <a:endParaRPr lang="it-IT" sz="3600" dirty="0"/>
          </a:p>
        </p:txBody>
      </p:sp>
    </p:spTree>
    <p:extLst>
      <p:ext uri="{BB962C8B-B14F-4D97-AF65-F5344CB8AC3E}">
        <p14:creationId xmlns:p14="http://schemas.microsoft.com/office/powerpoint/2010/main" val="3974150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3"/>
          </p:nvPr>
        </p:nvSpPr>
        <p:spPr/>
        <p:txBody>
          <a:bodyPr>
            <a:noAutofit/>
          </a:bodyPr>
          <a:lstStyle/>
          <a:p>
            <a:r>
              <a:rPr lang="en-US" sz="2400" dirty="0" err="1"/>
              <a:t>Simmetrization</a:t>
            </a:r>
            <a:r>
              <a:rPr lang="en-US" sz="2400" dirty="0"/>
              <a:t> and generalization make patterns 'perpetual', i.e. with no space nor time. This is a formidable way to protect informational patterns=MEMES from casual change (an excess of change is a disaster for system's stability; when with age DNA 'changes' a lot, by the failure of reparative mechanisms, we usually obtain tumors in return</a:t>
            </a:r>
            <a:r>
              <a:rPr lang="en-US" sz="2400" dirty="0" smtClean="0"/>
              <a:t>).</a:t>
            </a:r>
            <a:endParaRPr lang="it-IT" sz="2400" dirty="0"/>
          </a:p>
        </p:txBody>
      </p:sp>
    </p:spTree>
    <p:extLst>
      <p:ext uri="{BB962C8B-B14F-4D97-AF65-F5344CB8AC3E}">
        <p14:creationId xmlns:p14="http://schemas.microsoft.com/office/powerpoint/2010/main" val="1379895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3"/>
          </p:nvPr>
        </p:nvSpPr>
        <p:spPr/>
        <p:txBody>
          <a:bodyPr>
            <a:noAutofit/>
          </a:bodyPr>
          <a:lstStyle/>
          <a:p>
            <a:r>
              <a:rPr lang="en-US" sz="2800" dirty="0"/>
              <a:t>But the very same unconscious cognitive processing provides a memes' controlled variation mechanism (think of crossing over, the exchange of genetic material in sexual reproduction). Dreams and intuitions are the essential keys to produce the evolution of memes, which in turn guarantees to cultures the ability to adapt and change</a:t>
            </a:r>
            <a:r>
              <a:rPr lang="en-US" sz="2800" dirty="0" smtClean="0"/>
              <a:t>.</a:t>
            </a:r>
            <a:endParaRPr lang="it-IT" sz="2800" dirty="0"/>
          </a:p>
        </p:txBody>
      </p:sp>
    </p:spTree>
    <p:extLst>
      <p:ext uri="{BB962C8B-B14F-4D97-AF65-F5344CB8AC3E}">
        <p14:creationId xmlns:p14="http://schemas.microsoft.com/office/powerpoint/2010/main" val="1944747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3"/>
          </p:nvPr>
        </p:nvSpPr>
        <p:spPr/>
        <p:txBody>
          <a:bodyPr>
            <a:normAutofit/>
          </a:bodyPr>
          <a:lstStyle/>
          <a:p>
            <a:r>
              <a:rPr lang="en-US" sz="2800" dirty="0"/>
              <a:t>Language (which is always </a:t>
            </a:r>
            <a:r>
              <a:rPr lang="en-US" sz="2800" dirty="0" err="1"/>
              <a:t>methaporical</a:t>
            </a:r>
            <a:r>
              <a:rPr lang="en-US" sz="2800" dirty="0"/>
              <a:t>, </a:t>
            </a:r>
            <a:r>
              <a:rPr lang="en-US" sz="2800" dirty="0" err="1"/>
              <a:t>cfr</a:t>
            </a:r>
            <a:r>
              <a:rPr lang="en-US" sz="2800" dirty="0"/>
              <a:t>. Rachel </a:t>
            </a:r>
            <a:r>
              <a:rPr lang="en-US" sz="2800" dirty="0" err="1"/>
              <a:t>Giora</a:t>
            </a:r>
            <a:r>
              <a:rPr lang="en-US" sz="2800" dirty="0"/>
              <a:t> and the gradient salience </a:t>
            </a:r>
            <a:r>
              <a:rPr lang="en-US" sz="2800" dirty="0" err="1"/>
              <a:t>hypotesis</a:t>
            </a:r>
            <a:r>
              <a:rPr lang="en-US" sz="2800" dirty="0"/>
              <a:t>) is the consciousness generating device, we can say for sure. Writing in this view is not only a mind amplifier: writing is almost mind-generating and the first virtual communities generator</a:t>
            </a:r>
            <a:r>
              <a:rPr lang="en-US" sz="2800" dirty="0" smtClean="0"/>
              <a:t>.</a:t>
            </a:r>
            <a:endParaRPr lang="it-IT" sz="2800" dirty="0"/>
          </a:p>
        </p:txBody>
      </p:sp>
    </p:spTree>
    <p:extLst>
      <p:ext uri="{BB962C8B-B14F-4D97-AF65-F5344CB8AC3E}">
        <p14:creationId xmlns:p14="http://schemas.microsoft.com/office/powerpoint/2010/main" val="96258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3"/>
          </p:nvPr>
        </p:nvSpPr>
        <p:spPr/>
        <p:txBody>
          <a:bodyPr>
            <a:noAutofit/>
          </a:bodyPr>
          <a:lstStyle/>
          <a:p>
            <a:r>
              <a:rPr lang="en-US" sz="2800" dirty="0"/>
              <a:t>When the confirmation process is linked to specific cultural patterns we have prophets and revelations, potent decision-making mechanisms for the entire group (a little tribe or a vast empire); when the evolution of culture introduce new mind amplifiers, we have new decision-making mechanisms: as you say, with </a:t>
            </a:r>
            <a:r>
              <a:rPr lang="en-US" sz="2800" dirty="0" err="1"/>
              <a:t>enlightment</a:t>
            </a:r>
            <a:r>
              <a:rPr lang="en-US" sz="2800" dirty="0"/>
              <a:t>, the scientific method and the press</a:t>
            </a:r>
            <a:r>
              <a:rPr lang="en-US" sz="2800" dirty="0" smtClean="0"/>
              <a:t>.</a:t>
            </a:r>
            <a:endParaRPr lang="it-IT" sz="2800" dirty="0"/>
          </a:p>
        </p:txBody>
      </p:sp>
    </p:spTree>
    <p:extLst>
      <p:ext uri="{BB962C8B-B14F-4D97-AF65-F5344CB8AC3E}">
        <p14:creationId xmlns:p14="http://schemas.microsoft.com/office/powerpoint/2010/main" val="3297954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3"/>
          </p:nvPr>
        </p:nvSpPr>
        <p:spPr>
          <a:xfrm>
            <a:off x="913774" y="618518"/>
            <a:ext cx="10363826" cy="5172682"/>
          </a:xfrm>
        </p:spPr>
        <p:txBody>
          <a:bodyPr>
            <a:noAutofit/>
          </a:bodyPr>
          <a:lstStyle/>
          <a:p>
            <a:r>
              <a:rPr lang="en-US" sz="1800" dirty="0"/>
              <a:t>"Cultures evolve. In one sense, this is a truism; in other senses, it asserts one or another controversial, speculative, unconfirmed theory of culture. Consider a cultural inventory of some culture at some time — say 1900AD. It should include all the languages, practices, ceremonies, edifices, methods, tools, myths, music, art, and so forth, that compose that culture. Over time, that inventory changes. Today, a hundred years later, some items will have disappeared, some multiplied, some merged, some changed, and many new elements will appear for the first time. A verbatim record of this changing inventory through history would not be science; it would be a data base. That is the truism: cultures evolve over time. Everybody agrees about that. Now let's turn to the controversial question: how are we to explain the patterns to be found in that data base? Are there any good theories or models of cultural evolution? "</a:t>
            </a:r>
            <a:endParaRPr lang="it-IT" sz="1800" dirty="0"/>
          </a:p>
          <a:p>
            <a:r>
              <a:rPr lang="en-US" sz="1800" dirty="0"/>
              <a:t>"THE EVOLUTION OF CULTURE"</a:t>
            </a:r>
            <a:endParaRPr lang="it-IT" sz="1800" dirty="0"/>
          </a:p>
          <a:p>
            <a:r>
              <a:rPr lang="en-US" sz="1800" dirty="0"/>
              <a:t>	Daniel C. Dennett</a:t>
            </a:r>
            <a:endParaRPr lang="it-IT" sz="1800" dirty="0"/>
          </a:p>
          <a:p>
            <a:r>
              <a:rPr lang="en-US" sz="1800" dirty="0"/>
              <a:t>	The Charles Simonyi Lecture, Oxford University, Feb 17, 1999</a:t>
            </a:r>
            <a:endParaRPr lang="it-IT" sz="1800" dirty="0"/>
          </a:p>
          <a:p>
            <a:r>
              <a:rPr lang="en-US" sz="1800" dirty="0"/>
              <a:t>	</a:t>
            </a:r>
            <a:r>
              <a:rPr lang="en-US" sz="1800" dirty="0">
                <a:hlinkClick r:id="rId2"/>
              </a:rPr>
              <a:t>https://www.edge.org/documents/archive/edge52.html</a:t>
            </a:r>
            <a:endParaRPr lang="it-IT" sz="1800" dirty="0"/>
          </a:p>
          <a:p>
            <a:endParaRPr lang="it-IT" sz="1800" dirty="0"/>
          </a:p>
        </p:txBody>
      </p:sp>
    </p:spTree>
    <p:extLst>
      <p:ext uri="{BB962C8B-B14F-4D97-AF65-F5344CB8AC3E}">
        <p14:creationId xmlns:p14="http://schemas.microsoft.com/office/powerpoint/2010/main" val="4096103576"/>
      </p:ext>
    </p:extLst>
  </p:cSld>
  <p:clrMapOvr>
    <a:masterClrMapping/>
  </p:clrMapOvr>
</p:sld>
</file>

<file path=ppt/theme/theme1.xml><?xml version="1.0" encoding="utf-8"?>
<a:theme xmlns:a="http://schemas.openxmlformats.org/drawingml/2006/main" name="Goccia">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TM04033925[[fn=Goccia]]</Template>
  <TotalTime>10</TotalTime>
  <Words>565</Words>
  <Application>Microsoft Office PowerPoint</Application>
  <PresentationFormat>Widescreen</PresentationFormat>
  <Paragraphs>15</Paragraphs>
  <Slides>9</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9</vt:i4>
      </vt:variant>
    </vt:vector>
  </HeadingPairs>
  <TitlesOfParts>
    <vt:vector size="12" baseType="lpstr">
      <vt:lpstr>Arial</vt:lpstr>
      <vt:lpstr>Tw Cen MT</vt:lpstr>
      <vt:lpstr>Goccia</vt:lpstr>
      <vt:lpstr>After all, is not that complex.</vt:lpstr>
      <vt:lpstr>After all, is not that complex.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After all, is not that complex.</dc:title>
  <dc:creator>admin</dc:creator>
  <cp:lastModifiedBy>admin</cp:lastModifiedBy>
  <cp:revision>2</cp:revision>
  <dcterms:created xsi:type="dcterms:W3CDTF">2019-05-15T14:31:53Z</dcterms:created>
  <dcterms:modified xsi:type="dcterms:W3CDTF">2019-05-15T14:42:00Z</dcterms:modified>
</cp:coreProperties>
</file>